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9" r:id="rId6"/>
    <p:sldId id="280" r:id="rId7"/>
    <p:sldId id="281" r:id="rId8"/>
    <p:sldId id="258" r:id="rId9"/>
    <p:sldId id="259" r:id="rId10"/>
    <p:sldId id="260" r:id="rId11"/>
    <p:sldId id="282" r:id="rId12"/>
    <p:sldId id="261" r:id="rId13"/>
    <p:sldId id="283" r:id="rId14"/>
    <p:sldId id="262" r:id="rId15"/>
    <p:sldId id="284" r:id="rId16"/>
    <p:sldId id="263" r:id="rId17"/>
    <p:sldId id="264" r:id="rId18"/>
    <p:sldId id="265" r:id="rId19"/>
    <p:sldId id="266" r:id="rId20"/>
    <p:sldId id="285" r:id="rId21"/>
    <p:sldId id="286" r:id="rId22"/>
    <p:sldId id="267" r:id="rId23"/>
    <p:sldId id="287" r:id="rId24"/>
    <p:sldId id="268" r:id="rId25"/>
    <p:sldId id="288" r:id="rId26"/>
    <p:sldId id="289" r:id="rId27"/>
    <p:sldId id="269" r:id="rId28"/>
    <p:sldId id="290" r:id="rId29"/>
    <p:sldId id="270" r:id="rId30"/>
    <p:sldId id="271" r:id="rId31"/>
    <p:sldId id="272" r:id="rId32"/>
    <p:sldId id="273" r:id="rId33"/>
    <p:sldId id="274" r:id="rId34"/>
    <p:sldId id="291" r:id="rId35"/>
    <p:sldId id="275" r:id="rId36"/>
    <p:sldId id="276" r:id="rId37"/>
    <p:sldId id="292" r:id="rId38"/>
    <p:sldId id="277" r:id="rId3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9.xml"/><Relationship Id="rId8" Type="http://schemas.openxmlformats.org/officeDocument/2006/relationships/slide" Target="../slides/slide27.xml"/><Relationship Id="rId7" Type="http://schemas.openxmlformats.org/officeDocument/2006/relationships/slide" Target="../slides/slide16.xml"/><Relationship Id="rId6" Type="http://schemas.openxmlformats.org/officeDocument/2006/relationships/slide" Target="../slides/slide15.xml"/><Relationship Id="rId5" Type="http://schemas.openxmlformats.org/officeDocument/2006/relationships/slide" Target="../slides/slide14.xml"/><Relationship Id="rId4" Type="http://schemas.openxmlformats.org/officeDocument/2006/relationships/slide" Target="../slides/slide8.xml"/><Relationship Id="rId3" Type="http://schemas.openxmlformats.org/officeDocument/2006/relationships/slide" Target="../slides/slide6.xml"/><Relationship Id="rId2" Type="http://schemas.openxmlformats.org/officeDocument/2006/relationships/image" Target="../media/image4.jpeg"/><Relationship Id="rId11" Type="http://schemas.openxmlformats.org/officeDocument/2006/relationships/slide" Target="../slides/slide34.xml"/><Relationship Id="rId10" Type="http://schemas.openxmlformats.org/officeDocument/2006/relationships/slide" Target="../slides/slide3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adc431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a009ae0bd&amp;cid=a009ae0bd&amp;vtp=1">
            <a:hlinkClick r:id="rId3" action="ppaction://hlinksldjump"/>
          </p:cNvPr>
          <p:cNvSpPr/>
          <p:nvPr/>
        </p:nvSpPr>
        <p:spPr>
          <a:xfrm>
            <a:off x="350215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7eddd486&amp;cid=27eddd486&amp;vtp=1">
            <a:hlinkClick r:id="rId4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bf96aae1d&amp;cid=bf96aae1d&amp;vtp=1">
            <a:hlinkClick r:id="rId5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6501484f3&amp;cid=6501484f3&amp;vtp=1">
            <a:hlinkClick r:id="rId6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0b2c83a76&amp;cid=0b2c83a76&amp;vtp=1">
            <a:hlinkClick r:id="rId7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d082add7&amp;cid=8d082add7&amp;vtp=1">
            <a:hlinkClick r:id="rId8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cdd43edea&amp;cid=cdd43edea&amp;vtp=1">
            <a:hlinkClick r:id="rId9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63869673a&amp;cid=63869673a&amp;vtp=1">
            <a:hlinkClick r:id="rId10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2744269b5&amp;cid=2744269b5&amp;vtp=1">
            <a:hlinkClick r:id="rId11" action="ppaction://hlinksldjump"/>
          </p:cNvPr>
          <p:cNvSpPr/>
          <p:nvPr/>
        </p:nvSpPr>
        <p:spPr>
          <a:xfrm>
            <a:off x="811072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3adc431dc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3adc431dc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课时评价作业（十四）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复活（节选）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_1#27eddd486?pid=92519b9d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首先要表明观点，即更喜欢哪个译文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然后找到两种译文的不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同之处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，重点分析这些不同之处的表达效果。如译文一中，“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不敢认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是说玛丝洛娃已经认出聂赫留朵夫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但压根想不到聂赫留朵夫会出现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在监狱中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，所以“不敢认”，展现出玛丝洛娃当时的惊讶；“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眼睛不看他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“叫道”前面，强调“不看”这一动作，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明知道是聂赫留朵夫却不去看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可以看出玛丝洛娃内心对他的拒绝与排斥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涨红的脸突然变得阴沉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”，从“涨红”到“阴沉”展现出玛丝洛娃脸色的变化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传递出她心情的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。译文二中，看到聂赫留朵夫，玛丝洛娃说“认不清”，“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认不清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5_1#27eddd486?pid=92519b9d5&amp;color=0,0,0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是认出却有些怀疑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，展现出当时玛丝洛娃内心的疑虑；“她叫道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没有看着他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”，先“叫”，后“眼睛没有看着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补充说明她对聂赫留朵夫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的拒绝与排斥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；“忽然涨红的脸变得越发阴沉”，“越发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突出玛丝洛娃脸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“阴沉”，更展现她此时此刻内心的愤怒和痛苦。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a836633d2?pid=3405c256e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dbl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女主人公玛丝洛娃是托尔斯泰确定的全书枢纽</a:t>
            </a:r>
            <a:r>
              <a:rPr lang="en-US" altLang="zh-CN" sz="2800" b="0" i="0" u="dbl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bl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着力塑造的在俄</a:t>
            </a:r>
            <a:endParaRPr lang="en-US" altLang="zh-CN" sz="2800" b="0" i="0" u="dbl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bl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国文学和世界文学人物画廊中大放异彩的艺术形象</a:t>
            </a:r>
            <a:r>
              <a:rPr lang="en-US" altLang="zh-CN" sz="2800" b="0" i="0" u="dbl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托尔斯泰塑造玛丝洛娃的确是煞费苦心的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小说一开始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就让她进入一个</a:t>
            </a:r>
            <a:r>
              <a:rPr lang="en-US" altLang="zh-CN" sz="2800" b="0" i="0" u="sng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的生活的万花筒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形形色色的人物都跟女主人公联系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有的用语言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有的用目光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有的用行动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有的用意念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</a:t>
            </a:r>
            <a:r>
              <a:rPr lang="en-US" altLang="zh-CN" sz="2800" b="0" i="0" u="sng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不仅烘托出人物的形象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而且折射出时代特征和社会面貌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面是令人窒息的无穷苦难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另一方面是灵魂糜烂的荒淫与无耻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a836633d2?pid=3405c256e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玛丝洛娃的苦难不断加深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她性格的复杂特征也随之显露出来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她处于社会的最下层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却又自认为高于其他的苦难人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她天资聪颖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阅历丰富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能看清许多残酷的社会现象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识透上层人物的丑恶灵魂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但她有时又天真得要命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容易轻信别人的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因此上当受骗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难的深渊中感到绝望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以致自暴自弃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但这样也只是为了麻痹自己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要不然她就无法生活下去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这一情况也说明天性纯洁的玛丝洛娃并没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有完全堕落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一旦时机成熟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她在精神上就会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托尔斯泰塑造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的迷人的这一艺术形象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深刻反映了他对下层人民极其真挚的感情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因此小说能那么强烈地震撼读者的心灵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从而对暗无天日的旧俄社会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发出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我控诉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_1#bf96aae1d?sp=1&amp;pid=a836633d2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3" name="QO_4_AN.8_1#bf96aae1d?pid=a836633d2&amp;color=0,0,0&amp;vtp=1&amp;bbb=1"/>
          <p:cNvSpPr/>
          <p:nvPr/>
        </p:nvSpPr>
        <p:spPr>
          <a:xfrm>
            <a:off x="612648" y="18066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（示例）①五光十色;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②千丝万缕;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③花言巧语（每处1分）</a:t>
            </a:r>
            <a:endParaRPr lang="en-US" altLang="zh-CN" sz="2800" dirty="0"/>
          </a:p>
        </p:txBody>
      </p:sp>
      <p:sp>
        <p:nvSpPr>
          <p:cNvPr id="4" name="QO_4_AS.9_1#bf96aae1d?pid=a836633d2&amp;color=0,0,0&amp;vtp=1&amp;bbb=1&amp;hb=1"/>
          <p:cNvSpPr/>
          <p:nvPr/>
        </p:nvSpPr>
        <p:spPr>
          <a:xfrm>
            <a:off x="612648" y="24187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第①处，此处是形容生活的万花筒，可填“五光十色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五光十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：形容色彩鲜艳，式样繁多。第②处，根据语境可知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此处是形容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形形色色的人物都跟女主人公有联系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，可填“千丝万缕”。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千丝万缕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形容关系非常密切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。第③处，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此处是说轻易相信别人的话而上当受骗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“花言巧语”。花言巧语：虚假而动听的话。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6501484f3?sp=1&amp;pid=a836633d2&amp;color=0,0,0&amp;vtp=1&amp;bt=1&amp;bbb=1&amp;hb=1&amp;hltap=1"/>
          <p:cNvSpPr/>
          <p:nvPr/>
        </p:nvSpPr>
        <p:spPr>
          <a:xfrm>
            <a:off x="612648" y="468000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请以“托尔斯泰”为开头，把文中画双横线的句子改为三个短句。（3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6501484f3?pid=a836633d2&amp;color=0,0,0&amp;vtp=1&amp;bbb=1&amp;hb=1"/>
          <p:cNvSpPr/>
          <p:nvPr/>
        </p:nvSpPr>
        <p:spPr>
          <a:xfrm>
            <a:off x="612648" y="4892754"/>
            <a:ext cx="10963656" cy="127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以“托尔斯泰”为开头，可以让托尔斯泰作主语，比如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托尔斯泰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”“托尔斯泰着力塑造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”。注意分句间的逻辑关系。</a:t>
            </a:r>
            <a:endParaRPr lang="en-US" altLang="zh-CN" sz="2800" dirty="0"/>
          </a:p>
        </p:txBody>
      </p:sp>
      <p:sp>
        <p:nvSpPr>
          <p:cNvPr id="4" name="QB_4_AN.27_1#6501484f3?sp=1&amp;pid=a836633d2&amp;color=0,0,0&amp;vtp=1&amp;bt=1&amp;bbb=1&amp;hb=1&amp;hla=1"/>
          <p:cNvSpPr/>
          <p:nvPr/>
        </p:nvSpPr>
        <p:spPr>
          <a:xfrm>
            <a:off x="612648" y="1082553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示例1）托尔斯泰把女主人公玛丝洛娃确定为全书的枢纽</a:t>
            </a: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</a:t>
            </a:r>
            <a:endParaRPr lang="en-US" altLang="zh-CN" sz="2800" b="1" i="0" spc="-5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力塑造这个艺术形象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，使她在俄国文学和世界文学人物画廊中大放异彩。</a:t>
            </a:r>
            <a:endParaRPr lang="en-US" altLang="zh-CN" sz="2800" spc="-5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示例2）托尔斯泰着力塑造女主人公玛丝洛娃的形象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把她确定为全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书的枢纽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，使她在俄国文学和世界文学人物画廊中大放异彩。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以“托尔斯泰”为开头1分，改为三个短句1分，语句通顺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信息没有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，符合逻辑1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0b2c83a76?sp=1&amp;pid=a836633d2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文中画波浪线的句子有两处语病，请进行修改，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使语言表达准确流畅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可少量增删词语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，不得改变原意。（3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8_1#0b2c83a76?pid=a836633d2&amp;color=0,0,0&amp;vtp=1&amp;bbb=1&amp;hb=1"/>
          <p:cNvSpPr/>
          <p:nvPr/>
        </p:nvSpPr>
        <p:spPr>
          <a:xfrm>
            <a:off x="612648" y="37243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①“迷人的这一艺术形象”语序不当，应改为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这一迷人的艺术形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”。②成分残缺，“发出‘我控诉’”缺少宾语中心语，可补充“的呐喊”。</a:t>
            </a:r>
            <a:endParaRPr lang="en-US" altLang="zh-CN" sz="2800" dirty="0"/>
          </a:p>
        </p:txBody>
      </p:sp>
      <p:sp>
        <p:nvSpPr>
          <p:cNvPr id="4" name="QB_4_AN.27_1#0b2c83a76?sp=1&amp;pid=a836633d2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托尔斯泰塑造的这一迷人的艺术形象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深刻反映了他对下层人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民极其真挚的感情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，因此小说能那么强烈地震撼读者的心灵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暗无天日的旧俄社会发出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“我控诉”的呐喊。（每处1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6cb60fc4?pid=3adc431dc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4_1#bcc10365d?pid=56cb60fc4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山东枣庄检测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·托尔斯泰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带着老婆子托付的玛丝洛娃走到门口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还没有看见典狱长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留朵夫却看见她了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她脸色红红的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精神抖擞地跟着看守走来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摇头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晃脑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不住地微笑着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她一看见典狱长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脸上现出惊惶的神色盯住他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但立刻镇定下来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大胆而快乐地向聂赫留朵夫打招呼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bcc10365d?pid=56cb60fc4&amp;color=0,0,0&amp;vtp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她拖长声音说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脸上挂着微笑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使劲握了握他的手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跟上次大不一样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我给您带来了状子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您来签个字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今天见到他时表现出来的那副活泼样子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感到有点奇怪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签个字也行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干什么都行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她眯缝着一只眼睛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笑嘻嘻地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他指点她该怎么签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签在什么地方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她拿起笔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用心在墨水缸里蘸了蘸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抖掉一滴墨水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写上自己的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我有些话要跟您说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聂赫留朵夫接过她手里的笔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您说吧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典狱长站起来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走了出去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屋子里剩下聂赫留朵夫和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玛丝洛娃两个人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1#bcc10365d?pid=56cb60fc4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对于聂赫留朵夫来说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关键性的时刻到了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他一直在责备自己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上次见面没有对她说出主要的话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也就是没有说他要和她结婚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他下定决心要告诉她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她坐在桌子的一边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聂赫留朵夫坐在对面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里很亮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聂赫留朵夫第一次在近距离内看清了她的脸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看到了她眼角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嘴边的皱纹和浮肿的眼皮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他比以前更怜惜起她来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他用臂肘支着身子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紧紧靠在桌子上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要是这状子不顶事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那咱们就告御状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凡是能做的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咱们都要做到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405c256e?pid=3adc431dc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92519b9d5?pid=3405c256e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玛丝洛娃转过身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抬起头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挺起胸部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带着聂赫留朵夫所熟悉的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温顺表情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走到铁栅栏跟前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从两个女犯中间挤过来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惊讶地盯着聂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赫留朵夫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却没有认出他来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她从衣衫上看出他是个有钱人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就嫣然一笑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您找我吗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她问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把她那张眼睛斜睨的笑盈盈的脸凑近铁栅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栏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u="wavy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bcc10365d?pid=56cb60fc4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要是当初有个好律师就好了</a:t>
            </a:r>
            <a:r>
              <a:rPr lang="en-US" altLang="zh-CN" sz="2800" b="0" i="0" u="sng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她打断他的话说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当初人家知道我跟您认识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情况就会大不相同了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我还有一件事要跟您说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我们那儿有个老婆子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人品挺好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有人控告她放火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她就坐了牢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说实在的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知道我跟您认识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好人儿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您就给她帮个忙吧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她对他瞧瞧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垂下眼睛笑笑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2#bcc10365d?pid=56cb60fc4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我先去了解一下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他对她那么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随便的态度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感到越来越惊奇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但我自己有事要跟您谈谈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您还记得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我那次对您说的话吗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您说了好多话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上次您说了些什么呀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玛丝洛娃一面说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不停微笑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我来是为了求您的饶恕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老是饶恕饶恕的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用不着来那一套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我说过我要赎我的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聂赫留朵夫继续说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我决定跟您结婚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3#bcc10365d?pid=56cb60fc4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玛丝洛娃脸上顿时现出恐惧的神色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她那双斜睨的眼睛发呆了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又像在瞧他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又像不在瞧他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这又是为什么呀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玛丝洛娃愤愤地皱起眉头说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我觉得我应该在上天面前这样做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怎么又弄出个上天来了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您说的话总是不对头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什么上天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当初您要是记得上天就好了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聂赫留朵夫这时闻到她嘴里有一股强烈的酒味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才明白她激动的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您安静点儿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3#bcc10365d?pid=56cb60fc4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我可用不着安静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你以为我喝醉了吗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玛丝洛娃突然急急地说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脸涨得通红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我是个苦役犯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您是老爷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是公爵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还是找您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那些公爵小姐去吧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我的价钱是一张红票子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不管你说得怎样尖刻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也说不出我心里是什么滋味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夫浑身哆嗦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你不会懂得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我觉得我对你犯了多大的罪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我觉得犯了多大的罪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玛丝洛娃恶狠狠地学着他的腔调说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当初你并没有感觉到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却塞给我一百卢布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这就是你出的价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3#bcc10365d?pid=56cb60fc4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如今我决定再也不离开你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他重复说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我说到一定做到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可我敢说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你做不到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玛丝洛娃说着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大声笑起来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卡秋莎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聂赫留朵夫一面说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一面摸摸她的手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你给我走开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我是个苦役犯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你是位公爵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你到这儿来干什么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她尖声叫道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气得脸都变色了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从他的手里抽出手来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你想利用我来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拯救你自己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玛丝洛娃继续说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迫不及待地把一肚子怨气都发泄出来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你今世利用我作乐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来世还想利用我来拯救你自己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我讨厌你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讨厌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你那副眼镜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讨厌你这副又肥又丑的嘴脸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你给我走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她霍地站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嚷道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4#bcc10365d?pid=56cb60fc4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聂赫留朵夫站在她前面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不知道该怎么办才好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这时看守又走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提醒他们该离开了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您今天有点激动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要是可能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我明天再来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您考虑考虑吧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赫留朵夫说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玛丝洛娃一句话也没有回答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也没有对他瞧一眼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着看守走出去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这下子你可要走运了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玛丝洛娃回到牢房里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柯拉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勃列娃就对她说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他被你迷住了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趁他来找你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你别错过机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他会把你救出去的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有钱人什么事都有办法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4_4#bcc10365d?pid=56cb60fc4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我的事你提了没有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那个老婆子问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玛丝洛娃没有回答同伴们的话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却在板铺上躺下来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她那双斜睨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的眼睛呆呆地望着墙角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她就这样一直躺到傍晚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聂赫留朵夫那番话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使她回到了那个她无法理解而对之满怀仇恨的世界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她在受尽了折磨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后离开了那地方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现在她已经无法把往事搁在一边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浑浑噩噩地过日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而要清醒地生活下去又实在太痛苦了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到傍晚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她就又买了些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跟同伴们一起痛饮起来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8d082add7?pid=bcc10365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下列对选文相关内容的理解，不正确的一项是（3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6_1#8d082add7.bracket?pid=bcc10365d&amp;color=0,0,0&amp;vpa=1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5_2#8d082add7.choices?pid=bcc10365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玛丝洛娃身陷囹圄也不忘老婆子的托付，急于求助聂赫留朵夫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明她原本的善良不曾泯灭过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，有“复活”的可能性。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玛丝洛娃两次强调自己是苦役犯，聂赫留朵夫是公爵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反映了她思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想中深刻的阶级意识成为两人间无法逾越的鸿沟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选文用人物对话讲述故事，有利于直接展示人物形象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同时也使叙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事更集中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、更简洁，便于读者了解故事的来龙去脉。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选文不限于描写玛丝洛娃心理过程的结果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更关注她的心理变化本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，她经历了一个媚笑、恐惧、激动、愤怒的过程。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8d082add7?pid=bcc10365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</a:t>
            </a:r>
            <a:r>
              <a:rPr lang="en-US" altLang="zh-CN" sz="2800" b="0" i="0" spc="-1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pc="-1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反映了她思想中深刻的阶级意识成为两人间无法逾越的鸿</a:t>
            </a:r>
            <a:endParaRPr lang="en-US" altLang="zh-CN" sz="2800" b="0" i="0" spc="-1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沟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”错误。这两次强调是为了表现聂赫留朵夫曾经对玛丝洛娃的伤害之深。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cdd43edea?pid=bcc10365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对选文中画线句子的分析与鉴赏，不正确的一项是（3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cdd43edea.bracket?pid=bcc10365d&amp;color=0,0,0&amp;vpa=2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8_2#cdd43edea.choices?pid=bcc10365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句子①中两个“当初”揭示了当时权贵当道，底层百姓任人宰割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人欺凌的社会背景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，引人深思。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句子②中“恐惧的神色”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表明聂赫留朵夫曾经对玛丝洛娃的伤害之深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以致她至今未走出心灵的阴影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句子③中聂赫留朵夫面对玛丝洛娃的指责和驱逐，无所适从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情节设计真实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，自然引出下文此次探监的结束。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照应了上文聂赫留朵夫闻到玛丝洛娃嘴里有一股强烈的酒味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表现了玛丝洛娃与同伴们安于堕落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、醉生梦死的生活。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2519b9d5?pid=3405c256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我想见见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聂赫留朵夫不知道该用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但随即决定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他说话的声音并不比平时高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我想见见您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玛丝洛娃听不清聂赫留朵夫在说些什么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但他说话时脸上的那副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神情使她突然想起了他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但她不相信自己的眼睛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她的笑容消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眉头痛苦地皱起来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您说什么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她叫起来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眯细眼睛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眉头皱得更紧了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1_1#92519b9d5?pid=3405c256e&amp;color=0,0,0&amp;vtp=1&amp;bbb=1&amp;hb=1&amp;zzd= 9"/>
          <p:cNvSpPr/>
          <p:nvPr/>
        </p:nvSpPr>
        <p:spPr>
          <a:xfrm>
            <a:off x="57498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1_1#92519b9d5?pid=3405c256e&amp;color=0,0,0&amp;vtp=1&amp;bbb=1&amp;hb=1&amp;zzd= 9"/>
          <p:cNvSpPr/>
          <p:nvPr/>
        </p:nvSpPr>
        <p:spPr>
          <a:xfrm>
            <a:off x="61054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cdd43edea?pid=bcc10365d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D项，“表现了玛丝洛娃与同伴们安于堕落、醉生梦死的生活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。根据“现在她已经无法把往事搁在一边，浑浑噩噩地过日子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清醒地生活下去又实在太痛苦了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应是表现了玛丝洛娃内心的矛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盾与挣扎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63869673a?sp=1&amp;pid=bcc10365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课文开头聂赫留朵夫纠结于用“您”还是“你”称呼玛丝洛娃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但随即决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“您”，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选文中聂赫留朵夫对玛丝洛娃的称呼也体现了其心理变化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请分别简要分析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63869673a?sp=1&amp;pid=bcc10365d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对别人称“您”一般表示尊敬和陌生，称“你”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表示亲近和平等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聂赫留朵夫见到被关在监狱里的玛丝洛娃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此时她对他而言是熟悉而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又陌生的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。在目睹了曾经单纯美好的玛丝洛娃生活悲惨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精神世界崩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塌后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，他忽然对玛丝洛娃改称“你”。人称的变化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展现了聂赫留朵夫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从意识到罪恶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，萌发赎罪的念头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到深刻地认识到自己的罪行对人的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63869673a?sp=1&amp;pid=bcc10365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63869673a?sp=1&amp;pid=bcc10365d&amp;color=0,0,0&amp;vtp=1&amp;bt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毁灭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，最终坚定赎罪的过程。②选文中，在开始谈到上诉、赎罪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婚时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，聂赫留朵夫用“您”，表示尊敬。他想带着庄重、严肃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怜爱的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心理来帮助玛丝洛娃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。玛丝洛娃脸涨得通红，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让他去找公爵小姐时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聂赫留朵夫改用亲切称呼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“你”。他深深自责，恳求饶恕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想拉近和玛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丝洛娃的心理距离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。在玛丝洛娃愤怒后准备回牢房时，他又改称“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是意识到她的抗拒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、嫌恶，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用庄重的敬称继续恳求赎罪的机会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1#63869673a?pid=bcc10365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找到涉及聂赫留朵夫对玛丝洛娃的称呼的内容，主要涉及“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你”，结合语境分析即可。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744269b5?sp=1&amp;pid=bcc10365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读书小组要为此文写一篇赏析文章。经讨论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决定以人物分析作为切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，选择的赏析点是“聂赫留朵夫是圆形人物还是扁平人物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绕赏析点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结合选文与课文中有关聂赫留朵夫的情节写出你的思路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2744269b5?sp=1&amp;pid=bcc10365d&amp;color=0,0,0&amp;vtp=1&amp;bt=1&amp;bbb=1&amp;hb=1&amp;hla=1"/>
          <p:cNvSpPr/>
          <p:nvPr/>
        </p:nvSpPr>
        <p:spPr>
          <a:xfrm>
            <a:off x="612648" y="30181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1）聂赫留朵夫是圆形人物。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圆形人物更类似于现实中的人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性格复杂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扁平人物是基于某一种单一的观念或品质塑造而成的人物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2744269b5?sp=1&amp;pid=bcc10365d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2744269b5?sp=1&amp;pid=bcc10365d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2）聂赫留朵夫身上有圆形人物的特点：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聂赫留朵夫的性格是多面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，不是一成不变的。聂赫留朵夫年轻时，是个阔少，犯下了错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，当他意识到自己是造成玛丝洛娃堕落和不幸的罪魁祸首时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一直在责备自己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，决定向她赎罪，请求她饶恕。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聂赫留朵夫的形象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、立体、丰满。他有良心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他的动摇表明他此时承受着巨大的心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理压力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，他去见玛丝洛娃体现了他要赎罪的真诚。（每点2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4_1#2744269b5?pid=bcc10365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结合圆形人物和扁平人物的区别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可以确定聂赫留朵夫是圆形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。再分析聂赫留朵夫身上圆形人物的体现。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2519b9d5?pid=3405c256e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我在做我该做的事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我在认罪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他一想到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眼泪就夺眶而出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喉咙也哽住了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他用手指抓住铁栅栏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竭力控制住感情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免得哭出声来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玛丝洛娃看到聂赫留朵夫激动的神气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认出他来了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bl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“您好像是</a:t>
            </a:r>
            <a:r>
              <a:rPr lang="en-US" altLang="zh-CN" sz="2800" b="0" i="0" u="dbl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dbl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但我不敢认。”玛丝洛娃眼睛不看他，叫道</a:t>
            </a:r>
            <a:r>
              <a:rPr lang="en-US" altLang="zh-CN" sz="2800" b="0" i="0" u="dbl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bl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</a:t>
            </a:r>
            <a:endParaRPr lang="en-US" altLang="zh-CN" sz="2800" b="0" i="0" u="dbl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bl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涨红的脸突然变得阴沉了</a:t>
            </a:r>
            <a:r>
              <a:rPr lang="en-US" altLang="zh-CN" sz="2800" b="0" i="0" u="dbl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我来是要请求你饶恕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聂赫留朵夫大声说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但音调平得像背书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92519b9d5?pid=3405c256e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他大声说出这句话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感到害臊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往四下里张望了一下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但他立刻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要是他觉得羞耻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那倒是好事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因为他是可耻的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于是他高声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请你饶恕我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我在你面前是有罪的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他又叫道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a009ae0bd?sp=1&amp;pid=92519b9d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托尔斯泰善于通过语言、神态、动作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心理等方面的精妙描写来刻画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，展示人物及其丰富的内心世界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请简要分析文中画波浪线语句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a009ae0bd?sp=1&amp;pid=92519b9d5&amp;color=0,0,0&amp;vtp=1&amp;bt=1&amp;bbb=1&amp;hb=1&amp;hla=1"/>
          <p:cNvSpPr/>
          <p:nvPr/>
        </p:nvSpPr>
        <p:spPr>
          <a:xfrm>
            <a:off x="612648" y="23755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画波浪线语句运用了神态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、语言、动作等描写，“嫣然一笑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玛丝洛娃的习惯性表情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生动地表现了饱尝世态炎凉后的玛丝洛娃已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经世俗化了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，变得善于察言观色了。（3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_1#a009ae0bd?pid=92519b9d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“嫣然一笑”“眼睛斜睨的笑盈盈的脸”是神态描写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突出了玛丝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洛娃的热情与逢迎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，暗示了她的身份和职业特点；“您找我吗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，这句话简洁明了，直接体现了玛丝洛娃的主动询问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她对来人的关注和好奇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也从侧面反映出她在这种场合下的职业习惯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和对潜在机会的敏感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；“凑近铁栅栏”是动作描写，“凑近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一词体现了玛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丝洛娃试图与对方拉近距离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、进一步交流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托尔斯泰综合运用这些描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，成功地塑造了一个在社会底层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有着丰富生活经验和复杂性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格特点的女子形象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27eddd486?sp=1&amp;pid=92519b9d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小说有多个译本，试比较文中画双横线句子的两种译文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说说你更喜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欢哪一种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您好像是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但我不敢认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玛丝洛娃眼睛不看他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她那涨红的脸突然变得阴沉了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草婴译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译文二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您像是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可是我认不清了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她叫道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眼睛没有看着他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她那忽然涨红的脸变得越发阴沉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汝龙译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7_1#27eddd486?sp=1&amp;pid=92519b9d5&amp;color=0,0,0&amp;vtp=1&amp;bt=1&amp;bbb=1&amp;hb=1&amp;hla=1"/>
          <p:cNvSpPr/>
          <p:nvPr/>
        </p:nvSpPr>
        <p:spPr>
          <a:xfrm>
            <a:off x="612648" y="432118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示例1）更喜欢译文一。①“不敢认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说明玛丝洛娃已经认出聂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，但她完全没有想到，身为贵族的他竟会在监狱出现，比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27eddd486?sp=1&amp;pid=92519b9d5&amp;color=0,0,0&amp;vtp=1&amp;bt=1&amp;bbb=1&amp;hb=1&amp;hltap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27eddd486?sp=1&amp;pid=92519b9d5&amp;color=0,0,0&amp;vtp=1&amp;bt=1&amp;bbb=1&amp;hb=1&amp;hla=1"/>
          <p:cNvSpPr/>
          <p:nvPr/>
        </p:nvSpPr>
        <p:spPr>
          <a:xfrm>
            <a:off x="612648" y="4426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不清了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”更符合当时玛丝洛娃惊讶的心情。②将“眼睛不看他”放在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”前，更能表现玛丝洛娃对聂赫留朵夫的拒绝与排斥。③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涨红的脸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突然变得阴沉了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”说明了玛丝洛娃内心情感的激烈变化，比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忽然涨红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的脸变得越发阴沉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”更能突出她前后的心理变化。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示例2）更喜欢译文二。①“认不清了”更符合玛丝洛娃的感受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认出了聂赫留朵夫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，但是她还有些怀疑。②将“眼睛没有看着他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叫道”后面，补充说明玛丝洛娃对聂赫留朵夫的拒绝与排斥。③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涨红的脸变得越发阴沉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”，比“涨红的脸突然变得阴沉了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更能突出玛丝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洛娃脸色的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“阴沉”，从而突出其愤怒、痛苦的心理。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表明观点1分，阐述理由每点1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9423</Words>
  <Application>WPS 演示</Application>
  <PresentationFormat>宽屏</PresentationFormat>
  <Paragraphs>371</Paragraphs>
  <Slides>36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2025-09-03T11:28:23Z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2724AF4E08464EE8BF402304CB6A7847_12</vt:lpwstr>
  </property>
  <property fmtid="{D5CDD505-2E9C-101B-9397-08002B2CF9AE}" pid="3" name="KSOProductBuildVer">
    <vt:lpwstr>2052-12.1.0.22529</vt:lpwstr>
  </property>
</Properties>
</file>